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7" r:id="rId6"/>
    <p:sldId id="260" r:id="rId7"/>
    <p:sldId id="259" r:id="rId8"/>
    <p:sldId id="263" r:id="rId9"/>
    <p:sldId id="265" r:id="rId10"/>
    <p:sldId id="261" r:id="rId11"/>
    <p:sldId id="264" r:id="rId12"/>
    <p:sldId id="26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98" d="100"/>
          <a:sy n="98" d="100"/>
        </p:scale>
        <p:origin x="5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BDA4CE-3F0E-4E98-91D0-0693C274C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7C1242-F879-43D0-875B-0209FD135F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E0A747-6504-4929-9CE3-9A1B041B0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56B483-9DE3-4908-9CAA-DEE934AD5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DF4774-8896-40C0-987D-109992E7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98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5B62F3-2157-41F9-BF57-2093AEF6B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BED093A-158F-4789-825E-434D3C7E1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B71F6F-7D36-4BA4-84D4-C868BFB83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BF9C93-668B-4157-8239-0FF53DB22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4133A1-88F7-4A1C-8CE2-714715CA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413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002E2CA-03C1-484B-94ED-D739412627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1A6A17B-FFFB-4EE0-A439-CE643360BD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9E1682-57BD-4345-92A2-24A478F56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63C6BC-4AC1-442A-A927-33866A854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E3545D-CA94-4FC2-8A1A-7CB37EEAE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506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564725-D541-4B4D-A4CB-DA3808D0E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CF4BE0-664C-4AB8-97FA-91D20F87C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6B61CE-4DC5-4CFF-A8F3-CFC6311B1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CD3C7F-02FA-46BC-B260-A4B903741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4A7E41-0AC0-4179-8186-FBB9A830F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579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906FAA-11C9-4F4B-9849-CC2D2687E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7F80FB-B6D0-40BB-AEA4-313AEA94A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3F568F-C884-4885-B169-89B0AB1C0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3C7265-3B0A-47D8-8632-D753CFBFA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9BEF3E-4894-492F-A5B6-02C321322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7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E5BE9B-1D7C-4433-8168-BFB1771E8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A32DFE-F025-49C6-8146-191A4E7B31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51C168B-51FE-44C5-97A6-65801AA8D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CF26A5-6261-48B5-94E6-CD4F6EFE2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57C8E3A-603B-447D-8DB4-CB75DC585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486794-6DD9-4883-9D23-249BCC31B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9181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5117D7-FB04-49EA-AC08-7586AC534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AF8A1EF-92E7-45CF-985B-AE878A3761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FB67CA-1432-42B5-9C66-BC4DC7BD3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1FAAE02-9856-49AC-ABD3-EFA8DE1BA4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9FA3942-1FF2-4180-9F94-EA13A406F1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7C1BF5F-5165-49F1-8482-D0264B1F9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971EFCA-9802-4296-AB21-94D83BE3B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3327056-F299-48EC-8126-7D2D9538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839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0D693F-7F79-44F9-A467-6F1350F2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F4D622-3950-479A-98B5-39B0FB031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E6128D-5F53-41E4-8D17-AA4222D7E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29A08D9-2E24-4BD9-8014-D1FEFD1AD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229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2A4D718-A860-48C8-A5EA-6EBBE44CC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651A089-213A-418E-A326-C56BEC7F4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C2B376-259A-42DD-BCFA-3404CD6FE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5168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80AB20-FA5D-4552-9470-672F93AC7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376D3D-C6AF-4D5C-A50C-855F5B8AC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1BDC1CC-19E5-40ED-AB76-AB1C3D18F1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56A5C1-7951-4F4B-82C3-5A9910898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DF526C-48D0-4168-A5A8-3D1F96A0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02BE60-166D-4310-8B36-CC6162382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778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945C70-E5D7-41EB-91AD-F73FCA96F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9A31E95-09CE-4671-992D-74DBE6F074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97E3D7-7B96-4F8B-A271-877679E5B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5301FDA-EF01-472A-9586-1CAB11D7F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3B8E41-42F0-47D8-BCE5-E2751025D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1EBD4D7-F7D2-4504-844B-88FC63C5C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0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4B7884B-463D-486E-9A27-F42D0DA34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48BCDC-2396-4BD4-9D4D-24CD3206C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C42A7B-3472-40BA-B658-368CF687D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C52C2-29DA-4727-B741-A0C62F26822C}" type="datetimeFigureOut">
              <a:rPr lang="zh-CN" altLang="en-US" smtClean="0"/>
              <a:t>2024/6/4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833A90-EEE8-4C4E-A009-7581B85A63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18D388-0BD9-47EF-8801-B965D0CB62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A6EC3-FC14-45E0-989A-7B31F5584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047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88EA5C-2C16-4979-BA2F-F5565CC6C2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数据可视化大作业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8DAD03D-4B23-40DF-AB3C-AFF34CDB03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吴立凡</a:t>
            </a:r>
            <a:br>
              <a:rPr lang="en-US" altLang="zh-CN" dirty="0"/>
            </a:br>
            <a:r>
              <a:rPr lang="en-US" altLang="zh-CN" dirty="0"/>
              <a:t>SA23229104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5575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237AC5-D27D-4F29-BE2B-5C9AEA5BF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数据可视化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D1F32A-91D9-42FC-BFD2-6001D2F6E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 err="1"/>
              <a:t>Pyecharts</a:t>
            </a:r>
            <a:r>
              <a:rPr lang="zh-CN" altLang="en-US" dirty="0"/>
              <a:t>库创建图表，将论文数据转换为节点和边的形式，构建论文引用关系图。 </a:t>
            </a:r>
            <a:endParaRPr lang="en-US" altLang="zh-CN" dirty="0"/>
          </a:p>
          <a:p>
            <a:r>
              <a:rPr lang="zh-CN" altLang="en-US" dirty="0"/>
              <a:t>设计合适的节点大小和颜色，以及边的连接方式，展示论文之间的引用关系。 </a:t>
            </a:r>
            <a:endParaRPr lang="en-US" altLang="zh-CN" dirty="0"/>
          </a:p>
          <a:p>
            <a:r>
              <a:rPr lang="zh-CN" altLang="en-US" dirty="0"/>
              <a:t>将生成的论文引用关系图保存为</a:t>
            </a:r>
            <a:r>
              <a:rPr lang="en-US" altLang="zh-CN" dirty="0"/>
              <a:t>HTML</a:t>
            </a:r>
            <a:r>
              <a:rPr lang="zh-CN" altLang="en-US" dirty="0"/>
              <a:t>文件，便于浏览和分享。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ECDDABB-D227-47F8-8820-19DD1B201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037" y="4471286"/>
            <a:ext cx="7823602" cy="227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970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3109E-E595-463D-84D3-9D9B024A8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实验效果">
            <a:hlinkClick r:id="" action="ppaction://media"/>
            <a:extLst>
              <a:ext uri="{FF2B5EF4-FFF2-40B4-BE49-F238E27FC236}">
                <a16:creationId xmlns:a16="http://schemas.microsoft.com/office/drawing/2014/main" id="{53444132-92C0-44CA-8EBC-D74714E2012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8707" y="593542"/>
            <a:ext cx="9680272" cy="4915455"/>
          </a:xfrm>
        </p:spPr>
      </p:pic>
    </p:spTree>
    <p:extLst>
      <p:ext uri="{BB962C8B-B14F-4D97-AF65-F5344CB8AC3E}">
        <p14:creationId xmlns:p14="http://schemas.microsoft.com/office/powerpoint/2010/main" val="48343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B3C814-4D9E-4F4E-9A8E-4593BC01E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实验中遇到的主要困难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0DECC2-8FE7-48AB-8E75-8B93FA1C04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在实验过程中，我花费了大量时间在爬虫部分，因为我遇到了多种反爬虫机制，必须想办法克服这些困难。 </a:t>
            </a:r>
            <a:endParaRPr lang="en-US" altLang="zh-CN" dirty="0"/>
          </a:p>
          <a:p>
            <a:r>
              <a:rPr lang="zh-CN" altLang="en-US" dirty="0"/>
              <a:t>首先，我使用了</a:t>
            </a:r>
            <a:r>
              <a:rPr lang="en-US" altLang="zh-CN" dirty="0"/>
              <a:t>Selenium</a:t>
            </a:r>
            <a:r>
              <a:rPr lang="zh-CN" altLang="en-US" dirty="0"/>
              <a:t>框架模拟人类对网页的点击，以绕过一些使用</a:t>
            </a:r>
            <a:r>
              <a:rPr lang="en-US" altLang="zh-CN" dirty="0"/>
              <a:t>requests</a:t>
            </a:r>
            <a:r>
              <a:rPr lang="zh-CN" altLang="en-US" dirty="0"/>
              <a:t>库的爬虫的屏障。</a:t>
            </a:r>
            <a:endParaRPr lang="en-US" altLang="zh-CN" dirty="0"/>
          </a:p>
          <a:p>
            <a:r>
              <a:rPr lang="zh-CN" altLang="en-US" dirty="0"/>
              <a:t>此外，在每次点击之前，我都设置几秒的暂停，以模仿真人操作，避免爬取频率过快导致封号。 </a:t>
            </a:r>
            <a:endParaRPr lang="en-US" altLang="zh-CN" dirty="0"/>
          </a:p>
          <a:p>
            <a:r>
              <a:rPr lang="zh-CN" altLang="en-US" dirty="0"/>
              <a:t>我还限制了爬取页面的上限为二，以避免访问次数过多导致封号。 在实验过程中，我多次因爬取频率过高而被封号，不得不更换</a:t>
            </a:r>
            <a:r>
              <a:rPr lang="en-US" altLang="zh-CN" dirty="0"/>
              <a:t>IP</a:t>
            </a:r>
            <a:r>
              <a:rPr lang="zh-CN" altLang="en-US" dirty="0"/>
              <a:t>和节点来解决这个问题。 </a:t>
            </a:r>
            <a:endParaRPr lang="en-US" altLang="zh-CN" dirty="0"/>
          </a:p>
          <a:p>
            <a:r>
              <a:rPr lang="zh-CN" altLang="en-US" dirty="0"/>
              <a:t>而且每一次的爬取之前都需要进行谷歌的人机验证，这也为我的实验带来了很大的困难。</a:t>
            </a:r>
          </a:p>
        </p:txBody>
      </p:sp>
    </p:spTree>
    <p:extLst>
      <p:ext uri="{BB962C8B-B14F-4D97-AF65-F5344CB8AC3E}">
        <p14:creationId xmlns:p14="http://schemas.microsoft.com/office/powerpoint/2010/main" val="2097575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88B1B0-58D8-4E5F-99FB-0C2BA7448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背景：</a:t>
            </a:r>
            <a:r>
              <a:rPr lang="en-US" altLang="zh-CN" dirty="0"/>
              <a:t>Connected graph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2DC3108-8915-4E47-9ED7-0B2962CFF9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9445" y="1825625"/>
            <a:ext cx="9913110" cy="4351338"/>
          </a:xfrm>
        </p:spPr>
      </p:pic>
    </p:spTree>
    <p:extLst>
      <p:ext uri="{BB962C8B-B14F-4D97-AF65-F5344CB8AC3E}">
        <p14:creationId xmlns:p14="http://schemas.microsoft.com/office/powerpoint/2010/main" val="555035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63F325-B565-4147-AB53-B5F1CCD3C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项目：</a:t>
            </a:r>
            <a:r>
              <a:rPr lang="en-US" altLang="zh-CN" dirty="0"/>
              <a:t>open-connected graph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871E1E-3754-4C43-94A4-C60F199D0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实验目的 本实验旨在探索利用网络爬虫技术获取开放学术论文数据，并利用数据可视化工具对论文引用关系进行可 视化分析。通过完成该实验，期望达到以下目标：</a:t>
            </a:r>
            <a:endParaRPr lang="en-US" altLang="zh-CN" dirty="0"/>
          </a:p>
          <a:p>
            <a:pPr lvl="1"/>
            <a:r>
              <a:rPr lang="zh-CN" altLang="en-US" dirty="0"/>
              <a:t>理解网络爬虫的基本原理和操作流程。 </a:t>
            </a:r>
            <a:endParaRPr lang="en-US" altLang="zh-CN" dirty="0"/>
          </a:p>
          <a:p>
            <a:pPr lvl="1"/>
            <a:r>
              <a:rPr lang="zh-CN" altLang="en-US" dirty="0"/>
              <a:t>掌握利用</a:t>
            </a:r>
            <a:r>
              <a:rPr lang="en-US" altLang="zh-CN" dirty="0"/>
              <a:t>Python</a:t>
            </a:r>
            <a:r>
              <a:rPr lang="zh-CN" altLang="en-US" dirty="0"/>
              <a:t>编写网络爬虫程序的方法。 </a:t>
            </a:r>
            <a:endParaRPr lang="en-US" altLang="zh-CN" dirty="0"/>
          </a:p>
          <a:p>
            <a:pPr lvl="1"/>
            <a:r>
              <a:rPr lang="zh-CN" altLang="en-US" dirty="0"/>
              <a:t>学习使用数据可视化工具对论文引用关系进行可视化分析。</a:t>
            </a:r>
            <a:endParaRPr lang="en-US" altLang="zh-CN" dirty="0"/>
          </a:p>
          <a:p>
            <a:r>
              <a:rPr lang="zh-CN" altLang="en-US" dirty="0"/>
              <a:t>本项目开源在</a:t>
            </a:r>
            <a:r>
              <a:rPr lang="en-US" altLang="zh-CN" dirty="0"/>
              <a:t>https://github.com/wusar/open_connectedpapers</a:t>
            </a:r>
            <a:r>
              <a:rPr lang="zh-CN" altLang="en-US" dirty="0"/>
              <a:t>，欢迎大家提出建议和改进建议。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97877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B8F4C8-307D-4FAE-B84B-02FD21103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210EF3-20C0-45D5-A900-AC5580FF6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3C0631C-56E1-452E-A6C1-7F250A19D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9815"/>
            <a:ext cx="12192000" cy="627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592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AE11C5-54BD-40E5-A53E-5BAA432C2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3DAB9B-0187-4EDC-9804-DDB776335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6575A0-7D4B-4434-B8CE-5DEBC40A9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2576"/>
            <a:ext cx="12192000" cy="651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383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5E7C2F-6068-476D-84A1-84961E8A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A1FE72-8AA2-4766-B1C3-E78CC94C0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使用网络爬虫爬取</a:t>
            </a:r>
            <a:r>
              <a:rPr lang="en-US" altLang="zh-CN" dirty="0"/>
              <a:t>google scholar</a:t>
            </a:r>
            <a:r>
              <a:rPr lang="zh-CN" altLang="en-US" dirty="0"/>
              <a:t>上的论文数据</a:t>
            </a:r>
            <a:endParaRPr lang="en-US" altLang="zh-CN" dirty="0"/>
          </a:p>
          <a:p>
            <a:r>
              <a:rPr lang="zh-CN" altLang="en-US" dirty="0"/>
              <a:t>将爬取的数据进行可视化</a:t>
            </a:r>
          </a:p>
        </p:txBody>
      </p:sp>
    </p:spTree>
    <p:extLst>
      <p:ext uri="{BB962C8B-B14F-4D97-AF65-F5344CB8AC3E}">
        <p14:creationId xmlns:p14="http://schemas.microsoft.com/office/powerpoint/2010/main" val="3497786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90B4F8-6611-4232-BE17-183D21D8F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网络爬虫程序编写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083ED9-5B36-4547-89BD-6E4C6E3D9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网络爬虫程序编写 使用</a:t>
            </a:r>
            <a:r>
              <a:rPr lang="en-US" altLang="zh-CN" dirty="0"/>
              <a:t>Selenium</a:t>
            </a:r>
            <a:r>
              <a:rPr lang="zh-CN" altLang="en-US" dirty="0"/>
              <a:t>库模拟浏览器操作，访问</a:t>
            </a:r>
            <a:r>
              <a:rPr lang="en-US" altLang="zh-CN" dirty="0"/>
              <a:t>Google Scholar</a:t>
            </a:r>
            <a:r>
              <a:rPr lang="zh-CN" altLang="en-US" dirty="0"/>
              <a:t>网站，并利用搜索功能获取论文列表页的 </a:t>
            </a:r>
            <a:r>
              <a:rPr lang="en-US" altLang="zh-CN" dirty="0"/>
              <a:t>HTML</a:t>
            </a:r>
            <a:r>
              <a:rPr lang="zh-CN" altLang="en-US" dirty="0"/>
              <a:t>内容。 </a:t>
            </a:r>
            <a:endParaRPr lang="en-US" altLang="zh-CN" dirty="0"/>
          </a:p>
          <a:p>
            <a:r>
              <a:rPr lang="zh-CN" altLang="en-US" dirty="0"/>
              <a:t>使用</a:t>
            </a:r>
            <a:r>
              <a:rPr lang="en-US" altLang="zh-CN" dirty="0" err="1"/>
              <a:t>BeautifulSoup</a:t>
            </a:r>
            <a:r>
              <a:rPr lang="zh-CN" altLang="en-US" dirty="0"/>
              <a:t>库解析</a:t>
            </a:r>
            <a:r>
              <a:rPr lang="en-US" altLang="zh-CN" dirty="0"/>
              <a:t>HTML</a:t>
            </a:r>
            <a:r>
              <a:rPr lang="zh-CN" altLang="en-US" dirty="0"/>
              <a:t>内容，提取论文的标题、作者、引用次数、发布年份等信息。 </a:t>
            </a:r>
            <a:endParaRPr lang="en-US" altLang="zh-CN" dirty="0"/>
          </a:p>
          <a:p>
            <a:r>
              <a:rPr lang="zh-CN" altLang="en-US" dirty="0"/>
              <a:t>实现多页搜索结果的自动翻页功能，确保获取足够的论文数据。 </a:t>
            </a:r>
            <a:endParaRPr lang="en-US" altLang="zh-CN" dirty="0"/>
          </a:p>
          <a:p>
            <a:r>
              <a:rPr lang="zh-CN" altLang="en-US" dirty="0"/>
              <a:t>将获取的论文数据保存为</a:t>
            </a:r>
            <a:r>
              <a:rPr lang="en-US" altLang="zh-CN" dirty="0"/>
              <a:t>JSON</a:t>
            </a:r>
            <a:r>
              <a:rPr lang="zh-CN" altLang="en-US" dirty="0"/>
              <a:t>格式文件，便于后续处理和分析。</a:t>
            </a:r>
          </a:p>
        </p:txBody>
      </p:sp>
    </p:spTree>
    <p:extLst>
      <p:ext uri="{BB962C8B-B14F-4D97-AF65-F5344CB8AC3E}">
        <p14:creationId xmlns:p14="http://schemas.microsoft.com/office/powerpoint/2010/main" val="3300358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269261-D6D1-4816-9F12-CB5A71E5A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爬虫视频">
            <a:hlinkClick r:id="" action="ppaction://media"/>
            <a:extLst>
              <a:ext uri="{FF2B5EF4-FFF2-40B4-BE49-F238E27FC236}">
                <a16:creationId xmlns:a16="http://schemas.microsoft.com/office/drawing/2014/main" id="{CB9932BC-4E0A-496B-A99B-AF901318E15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5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966287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FB1A9F-AE59-448F-9290-EBCDFE592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爬取到的数据格式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8275C03-6950-4E5C-82B0-2A1E80FAB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3811" y="1431141"/>
            <a:ext cx="9664377" cy="5160868"/>
          </a:xfrm>
        </p:spPr>
      </p:pic>
    </p:spTree>
    <p:extLst>
      <p:ext uri="{BB962C8B-B14F-4D97-AF65-F5344CB8AC3E}">
        <p14:creationId xmlns:p14="http://schemas.microsoft.com/office/powerpoint/2010/main" val="1166365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459</Words>
  <Application>Microsoft Office PowerPoint</Application>
  <PresentationFormat>宽屏</PresentationFormat>
  <Paragraphs>28</Paragraphs>
  <Slides>12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数据可视化大作业</vt:lpstr>
      <vt:lpstr>背景：Connected graph</vt:lpstr>
      <vt:lpstr>项目：open-connected graph</vt:lpstr>
      <vt:lpstr>PowerPoint 演示文稿</vt:lpstr>
      <vt:lpstr>PowerPoint 演示文稿</vt:lpstr>
      <vt:lpstr>实验步骤</vt:lpstr>
      <vt:lpstr>网络爬虫程序编写</vt:lpstr>
      <vt:lpstr>PowerPoint 演示文稿</vt:lpstr>
      <vt:lpstr>爬取到的数据格式</vt:lpstr>
      <vt:lpstr>数据可视化</vt:lpstr>
      <vt:lpstr>PowerPoint 演示文稿</vt:lpstr>
      <vt:lpstr>实验中遇到的主要困难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数据可视化大作业</dc:title>
  <dc:creator>立凡 吴</dc:creator>
  <cp:lastModifiedBy>立凡 吴</cp:lastModifiedBy>
  <cp:revision>25</cp:revision>
  <dcterms:created xsi:type="dcterms:W3CDTF">2024-06-04T07:25:25Z</dcterms:created>
  <dcterms:modified xsi:type="dcterms:W3CDTF">2024-06-04T07:44:53Z</dcterms:modified>
</cp:coreProperties>
</file>

<file path=docProps/thumbnail.jpeg>
</file>